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anne Bizette" initials="BB" lastIdx="0" clrIdx="0">
    <p:extLst>
      <p:ext uri="{19B8F6BF-5375-455C-9EA6-DF929625EA0E}">
        <p15:presenceInfo xmlns:p15="http://schemas.microsoft.com/office/powerpoint/2012/main" userId="S-1-5-21-2822657907-1002093994-206220222-17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6081"/>
    <a:srgbClr val="ECEFF3"/>
    <a:srgbClr val="FFC832"/>
    <a:srgbClr val="00B5BF"/>
    <a:srgbClr val="5E8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95"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4C33D-98CF-4A7E-A112-0C8B26DEF1EB}"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2C988-7169-43D8-899A-BAFE03E8A91E}" type="slidenum">
              <a:rPr lang="en-US" smtClean="0"/>
              <a:t>‹#›</a:t>
            </a:fld>
            <a:endParaRPr lang="en-US"/>
          </a:p>
        </p:txBody>
      </p:sp>
    </p:spTree>
    <p:extLst>
      <p:ext uri="{BB962C8B-B14F-4D97-AF65-F5344CB8AC3E}">
        <p14:creationId xmlns:p14="http://schemas.microsoft.com/office/powerpoint/2010/main" val="59579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LHC has finished another successful year filled with much progress. Today I am going to recap a few of those highlights from December. I am looking forward to what we will do in the new year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1</a:t>
            </a:fld>
            <a:endParaRPr lang="en-US"/>
          </a:p>
        </p:txBody>
      </p:sp>
    </p:spTree>
    <p:extLst>
      <p:ext uri="{BB962C8B-B14F-4D97-AF65-F5344CB8AC3E}">
        <p14:creationId xmlns:p14="http://schemas.microsoft.com/office/powerpoint/2010/main" val="206172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LHC held a public hearing and a developer's forum for PRIME-4 at LHC Headquarters. We appreciate those who came out to this meeting.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E2C988-7169-43D8-899A-BAFE03E8A91E}" type="slidenum">
              <a:rPr lang="en-US" smtClean="0"/>
              <a:t>2</a:t>
            </a:fld>
            <a:endParaRPr lang="en-US"/>
          </a:p>
        </p:txBody>
      </p:sp>
    </p:spTree>
    <p:extLst>
      <p:ext uri="{BB962C8B-B14F-4D97-AF65-F5344CB8AC3E}">
        <p14:creationId xmlns:p14="http://schemas.microsoft.com/office/powerpoint/2010/main" val="24734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Homeownership Department continued holding virtual loan officer training courses. We have achieved significant success in attendance, enabling us to educate LHC Certified Loan Officers on LHC Homeownership Programs. </a:t>
            </a:r>
          </a:p>
          <a:p>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3</a:t>
            </a:fld>
            <a:endParaRPr lang="en-US"/>
          </a:p>
        </p:txBody>
      </p:sp>
    </p:spTree>
    <p:extLst>
      <p:ext uri="{BB962C8B-B14F-4D97-AF65-F5344CB8AC3E}">
        <p14:creationId xmlns:p14="http://schemas.microsoft.com/office/powerpoint/2010/main" val="418223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LHC Public Affairs Team interviewed one of CHDOs, the Bread of Life Community Development, which is located in Oakdale Louisiana. Our team interviewed the executive director and one of the homeowners that benefitted through one of our programs.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E2C988-7169-43D8-899A-BAFE03E8A91E}" type="slidenum">
              <a:rPr lang="en-US" smtClean="0"/>
              <a:t>4</a:t>
            </a:fld>
            <a:endParaRPr lang="en-US"/>
          </a:p>
        </p:txBody>
      </p:sp>
    </p:spTree>
    <p:extLst>
      <p:ext uri="{BB962C8B-B14F-4D97-AF65-F5344CB8AC3E}">
        <p14:creationId xmlns:p14="http://schemas.microsoft.com/office/powerpoint/2010/main" val="202628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LHC Executive Team and Staff held their annual end-of-the-year team meeting in December. Service awards were given out to those for their time at LHC. </a:t>
            </a:r>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5</a:t>
            </a:fld>
            <a:endParaRPr lang="en-US"/>
          </a:p>
        </p:txBody>
      </p:sp>
    </p:spTree>
    <p:extLst>
      <p:ext uri="{BB962C8B-B14F-4D97-AF65-F5344CB8AC3E}">
        <p14:creationId xmlns:p14="http://schemas.microsoft.com/office/powerpoint/2010/main" val="228847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D2C52-55DC-45E7-B0B0-7C5D8E7B9EB9}" type="datetime1">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417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CBC8A-85C4-4C90-ADFE-18136B2F281C}" type="datetime1">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134259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20965-C70B-45ED-9271-A1B0E136818C}" type="datetime1">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302616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E7D45-BBDF-43B1-96E0-3FE639D3963C}" type="datetime1">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38360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FFB71B-93E7-477D-82AF-502DE5B857D4}" type="datetime1">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62682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A42BFF-9E72-4A7F-A390-32707F250896}" type="datetime1">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85378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FA0A5A-A02E-4C5F-B549-61E7469B0F15}" type="datetime1">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13236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7BFA0-F1CF-4C8D-85D2-34D2F5F1D22F}" type="datetime1">
              <a:rPr lang="en-US" smtClean="0"/>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966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166D8-5F48-4318-89C0-2EAE77135777}" type="datetime1">
              <a:rPr lang="en-US" smtClean="0"/>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6928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68C4D0-228C-47DC-99A2-BC548AFA13FC}" type="datetime1">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83546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8573AE-93E0-4B07-89FD-0F21718F7E18}" type="datetime1">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3451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A5884-9C51-41CD-98DF-90F6F97B6BF0}" type="datetime1">
              <a:rPr lang="en-US" smtClean="0"/>
              <a:t>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79B4D-6533-45DF-8B03-3B69AED2CE07}" type="slidenum">
              <a:rPr lang="en-US" smtClean="0"/>
              <a:t>‹#›</a:t>
            </a:fld>
            <a:endParaRPr lang="en-US"/>
          </a:p>
        </p:txBody>
      </p:sp>
    </p:spTree>
    <p:extLst>
      <p:ext uri="{BB962C8B-B14F-4D97-AF65-F5344CB8AC3E}">
        <p14:creationId xmlns:p14="http://schemas.microsoft.com/office/powerpoint/2010/main" val="192962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36" name="Sun 35"/>
          <p:cNvSpPr/>
          <p:nvPr/>
        </p:nvSpPr>
        <p:spPr>
          <a:xfrm>
            <a:off x="7880244" y="1737092"/>
            <a:ext cx="1027904" cy="951248"/>
          </a:xfrm>
          <a:prstGeom prst="sun">
            <a:avLst/>
          </a:prstGeom>
          <a:solidFill>
            <a:srgbClr val="FF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b="1" u="sng" dirty="0" smtClean="0">
                <a:solidFill>
                  <a:schemeClr val="bg1"/>
                </a:solidFill>
                <a:latin typeface="Arial" panose="020B0604020202020204" pitchFamily="34" charset="0"/>
                <a:cs typeface="Arial" panose="020B0604020202020204" pitchFamily="34" charset="0"/>
              </a:rPr>
              <a:t>E.D.’s Report</a:t>
            </a:r>
            <a:endParaRPr lang="en-US" b="1" u="sng"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859213"/>
            <a:ext cx="9144000" cy="1655762"/>
          </a:xfrm>
        </p:spPr>
        <p:txBody>
          <a:bodyPr/>
          <a:lstStyle/>
          <a:p>
            <a:pPr algn="l"/>
            <a:r>
              <a:rPr lang="en-US" dirty="0" smtClean="0">
                <a:solidFill>
                  <a:schemeClr val="bg1"/>
                </a:solidFill>
                <a:latin typeface="Arial" panose="020B0604020202020204" pitchFamily="34" charset="0"/>
                <a:cs typeface="Arial" panose="020B0604020202020204" pitchFamily="34" charset="0"/>
              </a:rPr>
              <a:t>Executive Director Kevin </a:t>
            </a:r>
            <a:r>
              <a:rPr lang="en-US" dirty="0" err="1" smtClean="0">
                <a:solidFill>
                  <a:schemeClr val="bg1"/>
                </a:solidFill>
                <a:latin typeface="Arial" panose="020B0604020202020204" pitchFamily="34" charset="0"/>
                <a:cs typeface="Arial" panose="020B0604020202020204" pitchFamily="34" charset="0"/>
              </a:rPr>
              <a:t>Delahoussaye</a:t>
            </a:r>
            <a:endParaRPr lang="en-US" dirty="0" smtClean="0">
              <a:solidFill>
                <a:schemeClr val="bg1"/>
              </a:solidFill>
              <a:latin typeface="Arial" panose="020B0604020202020204" pitchFamily="34" charset="0"/>
              <a:cs typeface="Arial" panose="020B0604020202020204" pitchFamily="34" charset="0"/>
            </a:endParaRPr>
          </a:p>
          <a:p>
            <a:pPr algn="l"/>
            <a:r>
              <a:rPr lang="en-US" dirty="0" smtClean="0">
                <a:solidFill>
                  <a:schemeClr val="bg1"/>
                </a:solidFill>
                <a:latin typeface="Arial" panose="020B0604020202020204" pitchFamily="34" charset="0"/>
                <a:cs typeface="Arial" panose="020B0604020202020204" pitchFamily="34" charset="0"/>
              </a:rPr>
              <a:t>December 2025</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746" y="1534649"/>
            <a:ext cx="4171054" cy="781514"/>
          </a:xfrm>
          <a:prstGeom prst="rect">
            <a:avLst/>
          </a:prstGeom>
        </p:spPr>
      </p:pic>
      <p:sp>
        <p:nvSpPr>
          <p:cNvPr id="24" name="Rectangle 23"/>
          <p:cNvSpPr/>
          <p:nvPr/>
        </p:nvSpPr>
        <p:spPr>
          <a:xfrm>
            <a:off x="9014392" y="2585091"/>
            <a:ext cx="123825" cy="132361"/>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3015" y="2324294"/>
            <a:ext cx="813698" cy="2010367"/>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56349" y="2446816"/>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56349" y="2784573"/>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56349" y="3107127"/>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909884" y="2446816"/>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09884" y="2784573"/>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09884" y="3107127"/>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547491" y="3437078"/>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547491" y="3774835"/>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547491" y="4097389"/>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901026" y="3437078"/>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901026" y="3774835"/>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01026" y="4097389"/>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773994" y="2932561"/>
            <a:ext cx="170434" cy="1402100"/>
          </a:xfrm>
          <a:prstGeom prst="rect">
            <a:avLst/>
          </a:prstGeom>
          <a:solidFill>
            <a:srgbClr val="5E8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8463940" y="2324294"/>
            <a:ext cx="800844" cy="763873"/>
          </a:xfrm>
          <a:prstGeom prst="cloud">
            <a:avLst/>
          </a:prstGeom>
          <a:solidFill>
            <a:srgbClr val="5E8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27550" y="3383765"/>
            <a:ext cx="1019642" cy="950896"/>
          </a:xfrm>
          <a:prstGeom prst="rect">
            <a:avLst/>
          </a:prstGeom>
          <a:solidFill>
            <a:srgbClr val="EC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556349" y="2909296"/>
            <a:ext cx="1524206" cy="602648"/>
          </a:xfrm>
          <a:prstGeom prst="triangle">
            <a:avLst/>
          </a:prstGeom>
          <a:solidFill>
            <a:srgbClr val="EC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sp>
        <p:nvSpPr>
          <p:cNvPr id="60" name="Slide Number Placeholder 59"/>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1</a:t>
            </a:fld>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242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379" y="173528"/>
            <a:ext cx="10515600" cy="1325563"/>
          </a:xfrm>
        </p:spPr>
        <p:txBody>
          <a:bodyPr>
            <a:normAutofit/>
          </a:bodyPr>
          <a:lstStyle/>
          <a:p>
            <a:r>
              <a:rPr lang="en-US" sz="4000" b="1" dirty="0" smtClean="0">
                <a:solidFill>
                  <a:schemeClr val="bg1"/>
                </a:solidFill>
                <a:latin typeface="Arial" panose="020B0604020202020204" pitchFamily="34" charset="0"/>
                <a:cs typeface="Arial" panose="020B0604020202020204" pitchFamily="34" charset="0"/>
              </a:rPr>
              <a:t>QAP Public Hearing &amp; Developer’s Forum  </a:t>
            </a:r>
            <a:endParaRPr lang="en-US" sz="40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2</a:t>
            </a:fld>
            <a:endParaRPr lang="en-US" sz="20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8858" y="6089650"/>
            <a:ext cx="8868069" cy="549275"/>
            <a:chOff x="-8858" y="6089650"/>
            <a:chExt cx="8868069" cy="549275"/>
          </a:xfrm>
        </p:grpSpPr>
        <p:cxnSp>
          <p:nvCxnSpPr>
            <p:cNvPr id="5" name="Straight Connector 4"/>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813" y="1156551"/>
            <a:ext cx="6412876" cy="4809657"/>
          </a:xfrm>
          <a:prstGeom prst="rect">
            <a:avLst/>
          </a:prstGeom>
        </p:spPr>
      </p:pic>
    </p:spTree>
    <p:extLst>
      <p:ext uri="{BB962C8B-B14F-4D97-AF65-F5344CB8AC3E}">
        <p14:creationId xmlns:p14="http://schemas.microsoft.com/office/powerpoint/2010/main" val="30741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3</a:t>
            </a:fld>
            <a:endParaRPr lang="en-US" sz="20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8858" y="6089650"/>
            <a:ext cx="8868069" cy="549275"/>
            <a:chOff x="-8858" y="6089650"/>
            <a:chExt cx="8868069" cy="549275"/>
          </a:xfrm>
        </p:grpSpPr>
        <p:cxnSp>
          <p:nvCxnSpPr>
            <p:cNvPr id="6" name="Straight Connector 5"/>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title"/>
          </p:nvPr>
        </p:nvSpPr>
        <p:spPr>
          <a:xfrm>
            <a:off x="525379" y="173528"/>
            <a:ext cx="10515600" cy="1325563"/>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LHC Loan Officer Training Courses</a:t>
            </a:r>
            <a:endParaRPr lang="en-US" sz="32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624" y="1207443"/>
            <a:ext cx="6132844" cy="4599633"/>
          </a:xfrm>
          <a:prstGeom prst="rect">
            <a:avLst/>
          </a:prstGeom>
        </p:spPr>
      </p:pic>
    </p:spTree>
    <p:extLst>
      <p:ext uri="{BB962C8B-B14F-4D97-AF65-F5344CB8AC3E}">
        <p14:creationId xmlns:p14="http://schemas.microsoft.com/office/powerpoint/2010/main" val="105259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LHC On Your Block: CHDO Feature </a:t>
            </a:r>
            <a:endParaRPr lang="en-US" sz="32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4</a:t>
            </a:fld>
            <a:endParaRPr lang="en-US" sz="20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rot="16200000">
            <a:off x="7371723" y="2149328"/>
            <a:ext cx="8868069" cy="549275"/>
            <a:chOff x="-8858" y="6089650"/>
            <a:chExt cx="8868069" cy="549275"/>
          </a:xfrm>
        </p:grpSpPr>
        <p:cxnSp>
          <p:nvCxnSpPr>
            <p:cNvPr id="6" name="Straight Connector 5"/>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81" y="1825442"/>
            <a:ext cx="3301915" cy="43961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837" y="1825442"/>
            <a:ext cx="3281363" cy="4396154"/>
          </a:xfrm>
          <a:prstGeom prst="rect">
            <a:avLst/>
          </a:prstGeom>
        </p:spPr>
      </p:pic>
    </p:spTree>
    <p:extLst>
      <p:ext uri="{BB962C8B-B14F-4D97-AF65-F5344CB8AC3E}">
        <p14:creationId xmlns:p14="http://schemas.microsoft.com/office/powerpoint/2010/main" val="401574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5</a:t>
            </a:fld>
            <a:endParaRPr lang="en-US" sz="20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8858" y="6089650"/>
            <a:ext cx="8868069" cy="549275"/>
            <a:chOff x="-8858" y="6089650"/>
            <a:chExt cx="8868069" cy="549275"/>
          </a:xfrm>
        </p:grpSpPr>
        <p:cxnSp>
          <p:nvCxnSpPr>
            <p:cNvPr id="6" name="Straight Connector 5"/>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title"/>
          </p:nvPr>
        </p:nvSpPr>
        <p:spPr>
          <a:xfrm>
            <a:off x="838200" y="365125"/>
            <a:ext cx="10515600" cy="1325563"/>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LHC End of the Year Staff Meeting </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29649" y="2501094"/>
            <a:ext cx="3990474" cy="265324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907" y="1568408"/>
            <a:ext cx="3069458" cy="204086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8772" y="3700580"/>
            <a:ext cx="2749519" cy="182813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3214" y="1515415"/>
            <a:ext cx="2811555" cy="186938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600" y="3530517"/>
            <a:ext cx="3404218" cy="226344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4518" y="3887974"/>
            <a:ext cx="2554548" cy="1698503"/>
          </a:xfrm>
          <a:prstGeom prst="rect">
            <a:avLst/>
          </a:prstGeom>
        </p:spPr>
      </p:pic>
    </p:spTree>
    <p:extLst>
      <p:ext uri="{BB962C8B-B14F-4D97-AF65-F5344CB8AC3E}">
        <p14:creationId xmlns:p14="http://schemas.microsoft.com/office/powerpoint/2010/main" val="1387184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421</TotalTime>
  <Words>215</Words>
  <Application>Microsoft Office PowerPoint</Application>
  <PresentationFormat>Widescreen</PresentationFormat>
  <Paragraphs>22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E.D.’s Report</vt:lpstr>
      <vt:lpstr>QAP Public Hearing &amp; Developer’s Forum  </vt:lpstr>
      <vt:lpstr>LHC Loan Officer Training Courses</vt:lpstr>
      <vt:lpstr>LHC On Your Block: CHDO Feature </vt:lpstr>
      <vt:lpstr>LHC End of the Year Staff Meeting </vt:lpstr>
    </vt:vector>
  </TitlesOfParts>
  <Company>LHC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E.D.’s Report</dc:title>
  <dc:creator>Breanne Bizette</dc:creator>
  <cp:lastModifiedBy>Michael Vice</cp:lastModifiedBy>
  <cp:revision>44</cp:revision>
  <dcterms:created xsi:type="dcterms:W3CDTF">2025-05-27T16:14:30Z</dcterms:created>
  <dcterms:modified xsi:type="dcterms:W3CDTF">2026-01-05T17:20:46Z</dcterms:modified>
</cp:coreProperties>
</file>